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0" r:id="rId3"/>
    <p:sldId id="261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A4D3-B947-462C-A0CD-51885B96F430}" type="datetimeFigureOut">
              <a:rPr lang="pt-BR" smtClean="0"/>
              <a:t>12/12/2018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5C38-AD2E-46FE-A4E3-1B710AC69D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290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A4D3-B947-462C-A0CD-51885B96F430}" type="datetimeFigureOut">
              <a:rPr lang="pt-BR" smtClean="0"/>
              <a:t>12/12/2018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5C38-AD2E-46FE-A4E3-1B710AC69D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611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A4D3-B947-462C-A0CD-51885B96F430}" type="datetimeFigureOut">
              <a:rPr lang="pt-BR" smtClean="0"/>
              <a:t>12/12/2018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5C38-AD2E-46FE-A4E3-1B710AC69DE0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8181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A4D3-B947-462C-A0CD-51885B96F430}" type="datetimeFigureOut">
              <a:rPr lang="pt-BR" smtClean="0"/>
              <a:t>12/12/2018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5C38-AD2E-46FE-A4E3-1B710AC69D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0361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A4D3-B947-462C-A0CD-51885B96F430}" type="datetimeFigureOut">
              <a:rPr lang="pt-BR" smtClean="0"/>
              <a:t>12/12/2018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5C38-AD2E-46FE-A4E3-1B710AC69DE0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9398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A4D3-B947-462C-A0CD-51885B96F430}" type="datetimeFigureOut">
              <a:rPr lang="pt-BR" smtClean="0"/>
              <a:t>12/12/2018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5C38-AD2E-46FE-A4E3-1B710AC69D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490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A4D3-B947-462C-A0CD-51885B96F430}" type="datetimeFigureOut">
              <a:rPr lang="pt-BR" smtClean="0"/>
              <a:t>12/12/2018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5C38-AD2E-46FE-A4E3-1B710AC69D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926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A4D3-B947-462C-A0CD-51885B96F430}" type="datetimeFigureOut">
              <a:rPr lang="pt-BR" smtClean="0"/>
              <a:t>12/12/2018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5C38-AD2E-46FE-A4E3-1B710AC69D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713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A4D3-B947-462C-A0CD-51885B96F430}" type="datetimeFigureOut">
              <a:rPr lang="pt-BR" smtClean="0"/>
              <a:t>12/12/2018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5C38-AD2E-46FE-A4E3-1B710AC69D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12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A4D3-B947-462C-A0CD-51885B96F430}" type="datetimeFigureOut">
              <a:rPr lang="pt-BR" smtClean="0"/>
              <a:t>12/12/2018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5C38-AD2E-46FE-A4E3-1B710AC69D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816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A4D3-B947-462C-A0CD-51885B96F430}" type="datetimeFigureOut">
              <a:rPr lang="pt-BR" smtClean="0"/>
              <a:t>12/12/2018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5C38-AD2E-46FE-A4E3-1B710AC69D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802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A4D3-B947-462C-A0CD-51885B96F430}" type="datetimeFigureOut">
              <a:rPr lang="pt-BR" smtClean="0"/>
              <a:t>12/12/2018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5C38-AD2E-46FE-A4E3-1B710AC69D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2583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A4D3-B947-462C-A0CD-51885B96F430}" type="datetimeFigureOut">
              <a:rPr lang="pt-BR" smtClean="0"/>
              <a:t>12/12/2018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5C38-AD2E-46FE-A4E3-1B710AC69D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289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A4D3-B947-462C-A0CD-51885B96F430}" type="datetimeFigureOut">
              <a:rPr lang="pt-BR" smtClean="0"/>
              <a:t>12/12/2018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5C38-AD2E-46FE-A4E3-1B710AC69D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71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A4D3-B947-462C-A0CD-51885B96F430}" type="datetimeFigureOut">
              <a:rPr lang="pt-BR" smtClean="0"/>
              <a:t>12/12/2018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5C38-AD2E-46FE-A4E3-1B710AC69D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970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A4D3-B947-462C-A0CD-51885B96F430}" type="datetimeFigureOut">
              <a:rPr lang="pt-BR" smtClean="0"/>
              <a:t>12/12/2018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5C38-AD2E-46FE-A4E3-1B710AC69D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63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6A4D3-B947-462C-A0CD-51885B96F430}" type="datetimeFigureOut">
              <a:rPr lang="pt-BR" smtClean="0"/>
              <a:t>12/12/2018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8885C38-AD2E-46FE-A4E3-1B710AC69D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15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Repasses durante  o ano de 2018 na conta da AUFASSAMC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524000" y="4430332"/>
            <a:ext cx="8843493" cy="991674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Prestação de contas do ano de 2018</a:t>
            </a:r>
            <a:endParaRPr lang="pt-BR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1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96272"/>
          </a:xfrm>
        </p:spPr>
        <p:txBody>
          <a:bodyPr>
            <a:noAutofit/>
          </a:bodyPr>
          <a:lstStyle/>
          <a:p>
            <a:pPr algn="ctr"/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5331854"/>
            <a:ext cx="10515600" cy="845108"/>
          </a:xfrm>
        </p:spPr>
        <p:txBody>
          <a:bodyPr/>
          <a:lstStyle/>
          <a:p>
            <a:pPr algn="ctr"/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684445"/>
              </p:ext>
            </p:extLst>
          </p:nvPr>
        </p:nvGraphicFramePr>
        <p:xfrm>
          <a:off x="128789" y="0"/>
          <a:ext cx="12063210" cy="6857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96887">
                  <a:extLst>
                    <a:ext uri="{9D8B030D-6E8A-4147-A177-3AD203B41FA5}">
                      <a16:colId xmlns:a16="http://schemas.microsoft.com/office/drawing/2014/main" val="3049324823"/>
                    </a:ext>
                  </a:extLst>
                </a:gridCol>
                <a:gridCol w="1621496">
                  <a:extLst>
                    <a:ext uri="{9D8B030D-6E8A-4147-A177-3AD203B41FA5}">
                      <a16:colId xmlns:a16="http://schemas.microsoft.com/office/drawing/2014/main" val="1223896942"/>
                    </a:ext>
                  </a:extLst>
                </a:gridCol>
                <a:gridCol w="2216096">
                  <a:extLst>
                    <a:ext uri="{9D8B030D-6E8A-4147-A177-3AD203B41FA5}">
                      <a16:colId xmlns:a16="http://schemas.microsoft.com/office/drawing/2014/main" val="3596439387"/>
                    </a:ext>
                  </a:extLst>
                </a:gridCol>
                <a:gridCol w="1828731">
                  <a:extLst>
                    <a:ext uri="{9D8B030D-6E8A-4147-A177-3AD203B41FA5}">
                      <a16:colId xmlns:a16="http://schemas.microsoft.com/office/drawing/2014/main" val="916480844"/>
                    </a:ext>
                  </a:extLst>
                </a:gridCol>
              </a:tblGrid>
              <a:tr h="41462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Repasses Fundação </a:t>
                      </a:r>
                      <a:r>
                        <a:rPr lang="pt-BR" sz="20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Saúde para AUFASSAMC </a:t>
                      </a:r>
                      <a:r>
                        <a:rPr lang="pt-BR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ano de 2018 </a:t>
                      </a:r>
                      <a:endParaRPr lang="pt-BR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318335"/>
                  </a:ext>
                </a:extLst>
              </a:tr>
              <a:tr h="44138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0" i="0" u="none" strike="noStrike" dirty="0">
                        <a:solidFill>
                          <a:srgbClr val="90C22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mês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valor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461732"/>
                  </a:ext>
                </a:extLst>
              </a:tr>
              <a:tr h="120377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1º repasse dia :referente a 10 dias de dezembro de 2017 e 30 dias de janeiro de 2018 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março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R$ 278.714,65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589543"/>
                  </a:ext>
                </a:extLst>
              </a:tr>
              <a:tr h="42132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2º repasse  fevereiro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abril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R$ 215.785,99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4973176"/>
                  </a:ext>
                </a:extLst>
              </a:tr>
              <a:tr h="40125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3º repasse março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maio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R$ 215.785,99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625077"/>
                  </a:ext>
                </a:extLst>
              </a:tr>
              <a:tr h="40125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4º repasse abril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junho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R$ 215.785,99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0136846"/>
                  </a:ext>
                </a:extLst>
              </a:tr>
              <a:tr h="42132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5º repasse  maio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julho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R$ 215.785,99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3516787"/>
                  </a:ext>
                </a:extLst>
              </a:tr>
              <a:tr h="40125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6º repasse junho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agosto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R$ 215.785,99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7171649"/>
                  </a:ext>
                </a:extLst>
              </a:tr>
              <a:tr h="40125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7º repasse julho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setembro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R$ 215.785,99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4965297"/>
                  </a:ext>
                </a:extLst>
              </a:tr>
              <a:tr h="42132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8º repasse  agosto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outubro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R$ 215.785,99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5753517"/>
                  </a:ext>
                </a:extLst>
              </a:tr>
              <a:tr h="40125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9º repasse setembro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novembro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R$ 215.785,99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5759326"/>
                  </a:ext>
                </a:extLst>
              </a:tr>
              <a:tr h="72544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10º repasse </a:t>
                      </a:r>
                      <a:r>
                        <a:rPr lang="pt-BR" sz="1600" u="none" strike="noStrike" dirty="0" smtClean="0">
                          <a:effectLst/>
                        </a:rPr>
                        <a:t>outubro:</a:t>
                      </a:r>
                      <a:r>
                        <a:rPr lang="pt-BR" sz="1600" u="none" strike="noStrike" baseline="0" dirty="0" smtClean="0">
                          <a:effectLst/>
                        </a:rPr>
                        <a:t> refere ao mês de outubro e 20 de novembro </a:t>
                      </a:r>
                      <a:r>
                        <a:rPr lang="pt-BR" sz="1600" u="none" strike="noStrike" dirty="0" smtClean="0">
                          <a:effectLst/>
                        </a:rPr>
                        <a:t>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dezembro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R$ 215.785,99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2629259"/>
                  </a:ext>
                </a:extLst>
              </a:tr>
              <a:tr h="401259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R$ 152.857,33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7264829"/>
                  </a:ext>
                </a:extLst>
              </a:tr>
              <a:tr h="401259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effectLst/>
                        </a:rPr>
                        <a:t>R$ 2.373.645,89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96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69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543852"/>
              </p:ext>
            </p:extLst>
          </p:nvPr>
        </p:nvGraphicFramePr>
        <p:xfrm>
          <a:off x="128789" y="-1"/>
          <a:ext cx="12063210" cy="6858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08206">
                  <a:extLst>
                    <a:ext uri="{9D8B030D-6E8A-4147-A177-3AD203B41FA5}">
                      <a16:colId xmlns:a16="http://schemas.microsoft.com/office/drawing/2014/main" val="2816375084"/>
                    </a:ext>
                  </a:extLst>
                </a:gridCol>
                <a:gridCol w="3471300">
                  <a:extLst>
                    <a:ext uri="{9D8B030D-6E8A-4147-A177-3AD203B41FA5}">
                      <a16:colId xmlns:a16="http://schemas.microsoft.com/office/drawing/2014/main" val="986526809"/>
                    </a:ext>
                  </a:extLst>
                </a:gridCol>
                <a:gridCol w="2960818">
                  <a:extLst>
                    <a:ext uri="{9D8B030D-6E8A-4147-A177-3AD203B41FA5}">
                      <a16:colId xmlns:a16="http://schemas.microsoft.com/office/drawing/2014/main" val="3239476202"/>
                    </a:ext>
                  </a:extLst>
                </a:gridCol>
                <a:gridCol w="122886">
                  <a:extLst>
                    <a:ext uri="{9D8B030D-6E8A-4147-A177-3AD203B41FA5}">
                      <a16:colId xmlns:a16="http://schemas.microsoft.com/office/drawing/2014/main" val="503710202"/>
                    </a:ext>
                  </a:extLst>
                </a:gridCol>
              </a:tblGrid>
              <a:tr h="35779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Repasses Fundação Saúde ano de 2018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 anchor="b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819453"/>
                  </a:ext>
                </a:extLst>
              </a:tr>
              <a:tr h="35779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90C22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090" marR="9090" marT="909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tipo de despesa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valor total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 anchor="b"/>
                </a:tc>
                <a:extLst>
                  <a:ext uri="{0D108BD9-81ED-4DB2-BD59-A6C34878D82A}">
                    <a16:rowId xmlns:a16="http://schemas.microsoft.com/office/drawing/2014/main" val="611703538"/>
                  </a:ext>
                </a:extLst>
              </a:tr>
              <a:tr h="67008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Total Recebido no convênio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Salário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R$ 2.373.645,89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 anchor="b"/>
                </a:tc>
                <a:extLst>
                  <a:ext uri="{0D108BD9-81ED-4DB2-BD59-A6C34878D82A}">
                    <a16:rowId xmlns:a16="http://schemas.microsoft.com/office/drawing/2014/main" val="1776200272"/>
                  </a:ext>
                </a:extLst>
              </a:tr>
              <a:tr h="95725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Folha de pagamento referente a 40 dias de 21 de dezembro a 31 de janeiro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R$ 173.982,40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R$ 1.624.548,14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 anchor="b"/>
                </a:tc>
                <a:extLst>
                  <a:ext uri="{0D108BD9-81ED-4DB2-BD59-A6C34878D82A}">
                    <a16:rowId xmlns:a16="http://schemas.microsoft.com/office/drawing/2014/main" val="1385742412"/>
                  </a:ext>
                </a:extLst>
              </a:tr>
              <a:tr h="43076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Folha de pagamento de fevereiro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R$ 127.293,51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dirty="0">
                          <a:effectLst/>
                        </a:rPr>
                        <a:t>R$ 749.097,75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 anchor="b"/>
                </a:tc>
                <a:extLst>
                  <a:ext uri="{0D108BD9-81ED-4DB2-BD59-A6C34878D82A}">
                    <a16:rowId xmlns:a16="http://schemas.microsoft.com/office/drawing/2014/main" val="894857436"/>
                  </a:ext>
                </a:extLst>
              </a:tr>
              <a:tr h="31908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Folha de pagamento de março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R$ 132.130,98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 anchor="b"/>
                </a:tc>
                <a:extLst>
                  <a:ext uri="{0D108BD9-81ED-4DB2-BD59-A6C34878D82A}">
                    <a16:rowId xmlns:a16="http://schemas.microsoft.com/office/drawing/2014/main" val="1824219078"/>
                  </a:ext>
                </a:extLst>
              </a:tr>
              <a:tr h="813670">
                <a:tc rowSpan="3">
                  <a:txBody>
                    <a:bodyPr/>
                    <a:lstStyle/>
                    <a:p>
                      <a:pPr algn="l" fontAlgn="t"/>
                      <a:endParaRPr lang="pt-BR" sz="1400" u="none" strike="noStrike" dirty="0" smtClean="0">
                        <a:effectLst/>
                      </a:endParaRPr>
                    </a:p>
                    <a:p>
                      <a:pPr algn="l" fontAlgn="t"/>
                      <a:endParaRPr lang="pt-BR" sz="1400" u="none" strike="noStrike" dirty="0" smtClean="0">
                        <a:effectLst/>
                      </a:endParaRPr>
                    </a:p>
                    <a:p>
                      <a:pPr algn="l" fontAlgn="t"/>
                      <a:r>
                        <a:rPr lang="pt-BR" sz="1400" u="none" strike="noStrike" dirty="0" smtClean="0">
                          <a:effectLst/>
                        </a:rPr>
                        <a:t>Folhas </a:t>
                      </a:r>
                      <a:r>
                        <a:rPr lang="pt-BR" sz="1400" u="none" strike="noStrike" dirty="0">
                          <a:effectLst/>
                        </a:rPr>
                        <a:t>de pagamentos de </a:t>
                      </a:r>
                      <a:r>
                        <a:rPr lang="pt-BR" sz="1400" u="none" strike="noStrike" dirty="0" err="1">
                          <a:effectLst/>
                        </a:rPr>
                        <a:t>abril,maio,junho</a:t>
                      </a:r>
                      <a:r>
                        <a:rPr lang="pt-BR" sz="1400" u="none" strike="noStrike" dirty="0">
                          <a:effectLst/>
                        </a:rPr>
                        <a:t> e julho sendo pago da seguinte forma: pagamento 1 +70%; pagamento 2 +15%; pagamento 3 +15 %.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R$ 225.382,09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 anchor="b"/>
                </a:tc>
                <a:extLst>
                  <a:ext uri="{0D108BD9-81ED-4DB2-BD59-A6C34878D82A}">
                    <a16:rowId xmlns:a16="http://schemas.microsoft.com/office/drawing/2014/main" val="4018354791"/>
                  </a:ext>
                </a:extLst>
              </a:tr>
              <a:tr h="6381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R$ 151.530,77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 anchor="b"/>
                </a:tc>
                <a:extLst>
                  <a:ext uri="{0D108BD9-81ED-4DB2-BD59-A6C34878D82A}">
                    <a16:rowId xmlns:a16="http://schemas.microsoft.com/office/drawing/2014/main" val="3547748498"/>
                  </a:ext>
                </a:extLst>
              </a:tr>
              <a:tr h="6700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R$ 151.585,33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 anchor="b"/>
                </a:tc>
                <a:extLst>
                  <a:ext uri="{0D108BD9-81ED-4DB2-BD59-A6C34878D82A}">
                    <a16:rowId xmlns:a16="http://schemas.microsoft.com/office/drawing/2014/main" val="1916975320"/>
                  </a:ext>
                </a:extLst>
              </a:tr>
              <a:tr h="35099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Folha de pagamento de agosto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R$ 132.878,40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 anchor="b"/>
                </a:tc>
                <a:extLst>
                  <a:ext uri="{0D108BD9-81ED-4DB2-BD59-A6C34878D82A}">
                    <a16:rowId xmlns:a16="http://schemas.microsoft.com/office/drawing/2014/main" val="2248393354"/>
                  </a:ext>
                </a:extLst>
              </a:tr>
              <a:tr h="33504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Folha de pagamento de setembro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R$ 132.863,91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 anchor="b"/>
                </a:tc>
                <a:extLst>
                  <a:ext uri="{0D108BD9-81ED-4DB2-BD59-A6C34878D82A}">
                    <a16:rowId xmlns:a16="http://schemas.microsoft.com/office/drawing/2014/main" val="2777538768"/>
                  </a:ext>
                </a:extLst>
              </a:tr>
              <a:tr h="31908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Folha de pagamento de outubro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effectLst/>
                        </a:rPr>
                        <a:t>R$ 132.863,91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 anchor="b"/>
                </a:tc>
                <a:extLst>
                  <a:ext uri="{0D108BD9-81ED-4DB2-BD59-A6C34878D82A}">
                    <a16:rowId xmlns:a16="http://schemas.microsoft.com/office/drawing/2014/main" val="78402249"/>
                  </a:ext>
                </a:extLst>
              </a:tr>
              <a:tr h="31908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Folha de pagamento de novembro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effectLst/>
                        </a:rPr>
                        <a:t>R$ 264.036,84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 anchor="b"/>
                </a:tc>
                <a:extLst>
                  <a:ext uri="{0D108BD9-81ED-4DB2-BD59-A6C34878D82A}">
                    <a16:rowId xmlns:a16="http://schemas.microsoft.com/office/drawing/2014/main" val="1313594060"/>
                  </a:ext>
                </a:extLst>
              </a:tr>
              <a:tr h="319087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dirty="0">
                          <a:effectLst/>
                        </a:rPr>
                        <a:t>R$ 1.624.548,14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90" marR="9090" marT="9090" marB="0" anchor="b"/>
                </a:tc>
                <a:extLst>
                  <a:ext uri="{0D108BD9-81ED-4DB2-BD59-A6C34878D82A}">
                    <a16:rowId xmlns:a16="http://schemas.microsoft.com/office/drawing/2014/main" val="4238599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0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465031"/>
              </p:ext>
            </p:extLst>
          </p:nvPr>
        </p:nvGraphicFramePr>
        <p:xfrm>
          <a:off x="154545" y="2"/>
          <a:ext cx="12037453" cy="68245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97449">
                  <a:extLst>
                    <a:ext uri="{9D8B030D-6E8A-4147-A177-3AD203B41FA5}">
                      <a16:colId xmlns:a16="http://schemas.microsoft.com/office/drawing/2014/main" val="2194845882"/>
                    </a:ext>
                  </a:extLst>
                </a:gridCol>
                <a:gridCol w="1866541">
                  <a:extLst>
                    <a:ext uri="{9D8B030D-6E8A-4147-A177-3AD203B41FA5}">
                      <a16:colId xmlns:a16="http://schemas.microsoft.com/office/drawing/2014/main" val="868288384"/>
                    </a:ext>
                  </a:extLst>
                </a:gridCol>
                <a:gridCol w="3648425">
                  <a:extLst>
                    <a:ext uri="{9D8B030D-6E8A-4147-A177-3AD203B41FA5}">
                      <a16:colId xmlns:a16="http://schemas.microsoft.com/office/drawing/2014/main" val="66724691"/>
                    </a:ext>
                  </a:extLst>
                </a:gridCol>
                <a:gridCol w="1925038">
                  <a:extLst>
                    <a:ext uri="{9D8B030D-6E8A-4147-A177-3AD203B41FA5}">
                      <a16:colId xmlns:a16="http://schemas.microsoft.com/office/drawing/2014/main" val="1168251191"/>
                    </a:ext>
                  </a:extLst>
                </a:gridCol>
              </a:tblGrid>
              <a:tr h="43254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Repasses Fundação Saúde ano de 2018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579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0" i="0" u="none" strike="noStrike" dirty="0">
                        <a:solidFill>
                          <a:srgbClr val="90C22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996849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 smtClean="0">
                          <a:effectLst/>
                        </a:rPr>
                        <a:t>Saldo</a:t>
                      </a:r>
                      <a:r>
                        <a:rPr lang="pt-BR" sz="1600" b="1" u="none" strike="noStrike" baseline="0" dirty="0" smtClean="0">
                          <a:effectLst/>
                        </a:rPr>
                        <a:t> do convênio </a:t>
                      </a:r>
                      <a:r>
                        <a:rPr lang="pt-BR" sz="1600" b="1" u="none" strike="noStrike" dirty="0" smtClean="0">
                          <a:effectLst/>
                        </a:rPr>
                        <a:t>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smtClean="0">
                          <a:effectLst/>
                        </a:rPr>
                        <a:t>Tipo </a:t>
                      </a:r>
                      <a:r>
                        <a:rPr lang="pt-BR" sz="1400" b="1" u="none" strike="noStrike" dirty="0">
                          <a:effectLst/>
                        </a:rPr>
                        <a:t>de despesa </a:t>
                      </a:r>
                      <a:endParaRPr lang="pt-BR" sz="14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pt-BR" sz="1400" b="1" u="none" strike="noStrike" dirty="0" smtClean="0">
                          <a:solidFill>
                            <a:schemeClr val="accent5"/>
                          </a:solidFill>
                          <a:effectLst/>
                        </a:rPr>
                        <a:t>(</a:t>
                      </a:r>
                      <a:r>
                        <a:rPr lang="pt-BR" sz="1400" b="1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12 meses)</a:t>
                      </a:r>
                      <a:endParaRPr lang="pt-BR" sz="1400" b="1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dirty="0" smtClean="0">
                          <a:effectLst/>
                        </a:rPr>
                        <a:t>Valor total</a:t>
                      </a:r>
                      <a:r>
                        <a:rPr lang="pt-BR" sz="1600" b="1" u="none" strike="noStrike" dirty="0" smtClean="0">
                          <a:effectLst/>
                        </a:rPr>
                        <a:t> </a:t>
                      </a:r>
                      <a:endParaRPr lang="pt-B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pt-BR" sz="1600" b="1" u="none" strike="noStrike" dirty="0" smtClean="0">
                          <a:effectLst/>
                        </a:rPr>
                        <a:t>R</a:t>
                      </a:r>
                      <a:r>
                        <a:rPr lang="pt-BR" sz="1600" b="1" u="none" strike="noStrike" dirty="0">
                          <a:effectLst/>
                        </a:rPr>
                        <a:t>$ 749.097,75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576065"/>
                  </a:ext>
                </a:extLst>
              </a:tr>
              <a:tr h="45416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GPS (previdência social)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R$ 481.075,69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 </a:t>
                      </a:r>
                      <a:r>
                        <a:rPr lang="pt-BR" sz="1600" b="1" u="none" strike="noStrike" dirty="0" smtClean="0">
                          <a:effectLst/>
                        </a:rPr>
                        <a:t>R$ </a:t>
                      </a:r>
                      <a:r>
                        <a:rPr lang="pt-BR" sz="1600" b="1" u="none" strike="noStrike" dirty="0" smtClean="0">
                          <a:effectLst/>
                        </a:rPr>
                        <a:t>644.167,50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9107642"/>
                  </a:ext>
                </a:extLst>
              </a:tr>
              <a:tr h="58393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FGTS (Fundo de garantia)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R$ </a:t>
                      </a:r>
                      <a:r>
                        <a:rPr lang="pt-BR" sz="1600" u="none" strike="noStrike" dirty="0" smtClean="0">
                          <a:effectLst/>
                        </a:rPr>
                        <a:t>110.098,12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r>
                        <a:rPr lang="pt-BR" sz="16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     R$ 4.431,78 *</a:t>
                      </a:r>
                      <a:endParaRPr lang="pt-BR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*Tarifas bancárias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pt-BR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884414"/>
                  </a:ext>
                </a:extLst>
              </a:tr>
              <a:tr h="43254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DARF/PIS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R$ 14.594,48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 </a:t>
                      </a:r>
                      <a:r>
                        <a:rPr lang="pt-BR" sz="1600" b="1" u="none" strike="noStrike" dirty="0" smtClean="0">
                          <a:effectLst/>
                        </a:rPr>
                        <a:t>R$</a:t>
                      </a:r>
                      <a:r>
                        <a:rPr lang="pt-BR" sz="1600" b="1" u="none" strike="noStrike" baseline="0" dirty="0" smtClean="0">
                          <a:effectLst/>
                        </a:rPr>
                        <a:t> 100.498,47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em conta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4471604"/>
                  </a:ext>
                </a:extLst>
              </a:tr>
              <a:tr h="540676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u="none" strike="noStrike" dirty="0">
                          <a:effectLst/>
                        </a:rPr>
                        <a:t>Escritório de contabilidade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R$ 14.300,00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42646175"/>
                  </a:ext>
                </a:extLst>
              </a:tr>
              <a:tr h="865081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u="none" strike="noStrike" dirty="0" err="1">
                          <a:effectLst/>
                        </a:rPr>
                        <a:t>Tecnocarmo</a:t>
                      </a:r>
                      <a:r>
                        <a:rPr lang="pt-BR" sz="1600" u="none" strike="noStrike" dirty="0">
                          <a:effectLst/>
                        </a:rPr>
                        <a:t> Serviço de informática e prestação de contas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R$ 10.307,00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7382587"/>
                  </a:ext>
                </a:extLst>
              </a:tr>
              <a:tr h="519048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u="none" strike="noStrike">
                          <a:effectLst/>
                        </a:rPr>
                        <a:t>Material de escritório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R$ 4.386,00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7935464"/>
                  </a:ext>
                </a:extLst>
              </a:tr>
              <a:tr h="47579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Oficina de música e dança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R$ 8.580,00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2239757"/>
                  </a:ext>
                </a:extLst>
              </a:tr>
              <a:tr h="45416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internet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R$ 826,21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9278291"/>
                  </a:ext>
                </a:extLst>
              </a:tr>
              <a:tr h="43254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u="none" strike="noStrike" dirty="0">
                          <a:effectLst/>
                        </a:rPr>
                        <a:t>R$ </a:t>
                      </a:r>
                      <a:r>
                        <a:rPr lang="pt-BR" sz="1600" b="1" u="none" strike="noStrike" dirty="0" smtClean="0">
                          <a:effectLst/>
                        </a:rPr>
                        <a:t>644.167,50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8371412"/>
                  </a:ext>
                </a:extLst>
              </a:tr>
              <a:tr h="43254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2809095"/>
                  </a:ext>
                </a:extLst>
              </a:tr>
              <a:tr h="43254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7310680"/>
                  </a:ext>
                </a:extLst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12357" y="2461870"/>
            <a:ext cx="4101922" cy="462351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868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3" y="103030"/>
            <a:ext cx="8783393" cy="675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8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0800000" flipV="1">
            <a:off x="677333" y="708337"/>
            <a:ext cx="8402272" cy="256289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Agrademos á todos os cuidadores, equipe de saúde mental e a equipe da AUFASSAMC pelo carinho e companheirismo no ano de 2018.</a:t>
            </a:r>
            <a:b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5665" y="4340179"/>
            <a:ext cx="10359861" cy="3709699"/>
          </a:xfrm>
        </p:spPr>
        <p:txBody>
          <a:bodyPr/>
          <a:lstStyle/>
          <a:p>
            <a:r>
              <a:rPr lang="pt-BR" dirty="0" smtClean="0"/>
              <a:t>Á direção da AUFASSAMC:</a:t>
            </a:r>
          </a:p>
          <a:p>
            <a:r>
              <a:rPr lang="pt-BR" dirty="0" smtClean="0"/>
              <a:t>Presidente Maria </a:t>
            </a:r>
            <a:r>
              <a:rPr lang="pt-BR" dirty="0" err="1" smtClean="0"/>
              <a:t>Inêz</a:t>
            </a:r>
            <a:r>
              <a:rPr lang="pt-BR" dirty="0" smtClean="0"/>
              <a:t> Santos </a:t>
            </a:r>
            <a:r>
              <a:rPr lang="pt-BR" dirty="0" err="1" smtClean="0"/>
              <a:t>Krofp</a:t>
            </a:r>
            <a:r>
              <a:rPr lang="pt-BR" dirty="0" smtClean="0"/>
              <a:t> Serafim</a:t>
            </a:r>
          </a:p>
          <a:p>
            <a:r>
              <a:rPr lang="pt-BR" dirty="0" smtClean="0"/>
              <a:t>Vice-Presidente Paulo Francisco Dos Reis</a:t>
            </a:r>
          </a:p>
          <a:p>
            <a:r>
              <a:rPr lang="pt-BR" dirty="0" smtClean="0"/>
              <a:t>Tesoureiro </a:t>
            </a:r>
            <a:r>
              <a:rPr lang="pt-BR" dirty="0" err="1" smtClean="0"/>
              <a:t>Adimário</a:t>
            </a:r>
            <a:r>
              <a:rPr lang="pt-BR" dirty="0" smtClean="0"/>
              <a:t> Ferreira de Miranda </a:t>
            </a:r>
          </a:p>
          <a:p>
            <a:r>
              <a:rPr lang="pt-BR" dirty="0" smtClean="0"/>
              <a:t>Conselho Fiscal Érica Regina </a:t>
            </a:r>
            <a:r>
              <a:rPr lang="pt-BR" dirty="0" err="1" smtClean="0"/>
              <a:t>Victório</a:t>
            </a:r>
            <a:r>
              <a:rPr lang="pt-BR" dirty="0" smtClean="0"/>
              <a:t> da Rocha</a:t>
            </a:r>
          </a:p>
          <a:p>
            <a:r>
              <a:rPr lang="pt-BR" dirty="0" smtClean="0"/>
              <a:t>Conselho Fiscal Luiz Carlos da Silva Lima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920" y="3271235"/>
            <a:ext cx="4507605" cy="34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2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258</TotalTime>
  <Words>405</Words>
  <Application>Microsoft Office PowerPoint</Application>
  <PresentationFormat>Widescreen</PresentationFormat>
  <Paragraphs>129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Wingdings 3</vt:lpstr>
      <vt:lpstr>Facetado</vt:lpstr>
      <vt:lpstr>Repasses durante  o ano de 2018 na conta da AUFASSAMC </vt:lpstr>
      <vt:lpstr>Apresentação do PowerPoint</vt:lpstr>
      <vt:lpstr>Apresentação do PowerPoint</vt:lpstr>
      <vt:lpstr>Apresentação do PowerPoint</vt:lpstr>
      <vt:lpstr>Apresentação do PowerPoint</vt:lpstr>
      <vt:lpstr>Agrademos á todos os cuidadores, equipe de saúde mental e a equipe da AUFASSAMC pelo carinho e companheirismo no ano de 2018.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Repasses durante  o ano de 2018 na conta da AUFASSAMC</dc:title>
  <dc:creator>caline alves calil calil</dc:creator>
  <cp:lastModifiedBy>caline alves calil calil</cp:lastModifiedBy>
  <cp:revision>21</cp:revision>
  <dcterms:created xsi:type="dcterms:W3CDTF">2018-12-12T14:19:55Z</dcterms:created>
  <dcterms:modified xsi:type="dcterms:W3CDTF">2018-12-12T18:38:32Z</dcterms:modified>
</cp:coreProperties>
</file>